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10" r:id="rId3"/>
    <p:sldId id="1031" r:id="rId4"/>
    <p:sldId id="1017" r:id="rId5"/>
    <p:sldId id="1021" r:id="rId6"/>
    <p:sldId id="1032" r:id="rId7"/>
    <p:sldId id="1033" r:id="rId8"/>
    <p:sldId id="1016" r:id="rId9"/>
    <p:sldId id="1023" r:id="rId10"/>
    <p:sldId id="1026" r:id="rId11"/>
    <p:sldId id="1012" r:id="rId12"/>
    <p:sldId id="1013" r:id="rId13"/>
    <p:sldId id="1014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Our school subjects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3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Wrap-up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 &amp; Assessment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四、将下列句子重新排列成一段通顺的对话。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like 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 do you like 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English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PE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reading Chinese 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542298"/>
              </p:ext>
            </p:extLst>
          </p:nvPr>
        </p:nvGraphicFramePr>
        <p:xfrm>
          <a:off x="3223595" y="5373216"/>
          <a:ext cx="5751492" cy="661943"/>
        </p:xfrm>
        <a:graphic>
          <a:graphicData uri="http://schemas.openxmlformats.org/drawingml/2006/table">
            <a:tbl>
              <a:tblPr firstRow="1" firstCol="1" bandRow="1"/>
              <a:tblGrid>
                <a:gridCol w="958582">
                  <a:extLst>
                    <a:ext uri="{9D8B030D-6E8A-4147-A177-3AD203B41FA5}">
                      <a16:colId xmlns:a16="http://schemas.microsoft.com/office/drawing/2014/main" val="3199692214"/>
                    </a:ext>
                  </a:extLst>
                </a:gridCol>
                <a:gridCol w="958582">
                  <a:extLst>
                    <a:ext uri="{9D8B030D-6E8A-4147-A177-3AD203B41FA5}">
                      <a16:colId xmlns:a16="http://schemas.microsoft.com/office/drawing/2014/main" val="2720553441"/>
                    </a:ext>
                  </a:extLst>
                </a:gridCol>
                <a:gridCol w="958582">
                  <a:extLst>
                    <a:ext uri="{9D8B030D-6E8A-4147-A177-3AD203B41FA5}">
                      <a16:colId xmlns:a16="http://schemas.microsoft.com/office/drawing/2014/main" val="3785580299"/>
                    </a:ext>
                  </a:extLst>
                </a:gridCol>
                <a:gridCol w="958582">
                  <a:extLst>
                    <a:ext uri="{9D8B030D-6E8A-4147-A177-3AD203B41FA5}">
                      <a16:colId xmlns:a16="http://schemas.microsoft.com/office/drawing/2014/main" val="3375725603"/>
                    </a:ext>
                  </a:extLst>
                </a:gridCol>
                <a:gridCol w="958582">
                  <a:extLst>
                    <a:ext uri="{9D8B030D-6E8A-4147-A177-3AD203B41FA5}">
                      <a16:colId xmlns:a16="http://schemas.microsoft.com/office/drawing/2014/main" val="3955181633"/>
                    </a:ext>
                  </a:extLst>
                </a:gridCol>
                <a:gridCol w="958582">
                  <a:extLst>
                    <a:ext uri="{9D8B030D-6E8A-4147-A177-3AD203B41FA5}">
                      <a16:colId xmlns:a16="http://schemas.microsoft.com/office/drawing/2014/main" val="3442429374"/>
                    </a:ext>
                  </a:extLst>
                </a:gridCol>
              </a:tblGrid>
              <a:tr h="66194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7489090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502918" y="5442577"/>
            <a:ext cx="5288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r>
              <a:rPr lang="en-US" altLang="zh-CN" dirty="0" smtClean="0"/>
              <a:t>       D        A         F        E        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958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的新课程表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511159"/>
            <a:ext cx="217551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896818"/>
              </p:ext>
            </p:extLst>
          </p:nvPr>
        </p:nvGraphicFramePr>
        <p:xfrm>
          <a:off x="343711" y="2110852"/>
          <a:ext cx="11502990" cy="4279494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4145365361"/>
                    </a:ext>
                  </a:extLst>
                </a:gridCol>
                <a:gridCol w="2014395">
                  <a:extLst>
                    <a:ext uri="{9D8B030D-6E8A-4147-A177-3AD203B41FA5}">
                      <a16:colId xmlns:a16="http://schemas.microsoft.com/office/drawing/2014/main" val="3267805530"/>
                    </a:ext>
                  </a:extLst>
                </a:gridCol>
                <a:gridCol w="2014395">
                  <a:extLst>
                    <a:ext uri="{9D8B030D-6E8A-4147-A177-3AD203B41FA5}">
                      <a16:colId xmlns:a16="http://schemas.microsoft.com/office/drawing/2014/main" val="3491854863"/>
                    </a:ext>
                  </a:extLst>
                </a:gridCol>
                <a:gridCol w="2014395">
                  <a:extLst>
                    <a:ext uri="{9D8B030D-6E8A-4147-A177-3AD203B41FA5}">
                      <a16:colId xmlns:a16="http://schemas.microsoft.com/office/drawing/2014/main" val="1102608130"/>
                    </a:ext>
                  </a:extLst>
                </a:gridCol>
                <a:gridCol w="2014395">
                  <a:extLst>
                    <a:ext uri="{9D8B030D-6E8A-4147-A177-3AD203B41FA5}">
                      <a16:colId xmlns:a16="http://schemas.microsoft.com/office/drawing/2014/main" val="4247828382"/>
                    </a:ext>
                  </a:extLst>
                </a:gridCol>
                <a:gridCol w="2014395">
                  <a:extLst>
                    <a:ext uri="{9D8B030D-6E8A-4147-A177-3AD203B41FA5}">
                      <a16:colId xmlns:a16="http://schemas.microsoft.com/office/drawing/2014/main" val="1710292044"/>
                    </a:ext>
                  </a:extLst>
                </a:gridCol>
              </a:tblGrid>
              <a:tr h="47495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90646"/>
                  </a:ext>
                </a:extLst>
              </a:tr>
              <a:tr h="999778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932191"/>
                  </a:ext>
                </a:extLst>
              </a:tr>
              <a:tr h="99977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555924"/>
                  </a:ext>
                </a:extLst>
              </a:tr>
              <a:tr h="99977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478405"/>
                  </a:ext>
                </a:extLst>
              </a:tr>
            </a:tbl>
          </a:graphicData>
        </a:graphic>
      </p:graphicFrame>
      <p:pic>
        <p:nvPicPr>
          <p:cNvPr id="6" name="ER02r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3428711"/>
            <a:ext cx="807358" cy="9307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ER03r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3391" y="3420002"/>
            <a:ext cx="831921" cy="9473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ER04r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3592" y="3412137"/>
            <a:ext cx="821734" cy="9473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ER05r.tif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7454" y="3420002"/>
            <a:ext cx="933789" cy="9473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ER06r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78985" y="3411294"/>
            <a:ext cx="831921" cy="9473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ER03r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4806" y="4409821"/>
            <a:ext cx="831921" cy="9473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ER08r.tif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7323" y="4409821"/>
            <a:ext cx="932958" cy="9465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ER03r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5246" y="4408978"/>
            <a:ext cx="831921" cy="9473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ER04r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9509" y="4408977"/>
            <a:ext cx="821734" cy="9473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ER04r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85536" y="4405063"/>
            <a:ext cx="821734" cy="9473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ER08r.tif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5407505"/>
            <a:ext cx="932958" cy="9465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7" name="ER13r.tif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7323" y="5407505"/>
            <a:ext cx="773775" cy="9552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8" name="ER14r.tif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79943" y="5412996"/>
            <a:ext cx="997417" cy="9465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9" name="ER15r.tif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8802" y="5423932"/>
            <a:ext cx="1351092" cy="8911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0" name="ER04r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58048" y="5406662"/>
            <a:ext cx="821734" cy="9473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085468"/>
              </p:ext>
            </p:extLst>
          </p:nvPr>
        </p:nvGraphicFramePr>
        <p:xfrm>
          <a:off x="334566" y="1052736"/>
          <a:ext cx="11521283" cy="4633514"/>
        </p:xfrm>
        <a:graphic>
          <a:graphicData uri="http://schemas.openxmlformats.org/drawingml/2006/table">
            <a:tbl>
              <a:tblPr firstRow="1" firstCol="1" bandRow="1"/>
              <a:tblGrid>
                <a:gridCol w="1512168">
                  <a:extLst>
                    <a:ext uri="{9D8B030D-6E8A-4147-A177-3AD203B41FA5}">
                      <a16:colId xmlns:a16="http://schemas.microsoft.com/office/drawing/2014/main" val="1814021117"/>
                    </a:ext>
                  </a:extLst>
                </a:gridCol>
                <a:gridCol w="2001823">
                  <a:extLst>
                    <a:ext uri="{9D8B030D-6E8A-4147-A177-3AD203B41FA5}">
                      <a16:colId xmlns:a16="http://schemas.microsoft.com/office/drawing/2014/main" val="436970325"/>
                    </a:ext>
                  </a:extLst>
                </a:gridCol>
                <a:gridCol w="2001823">
                  <a:extLst>
                    <a:ext uri="{9D8B030D-6E8A-4147-A177-3AD203B41FA5}">
                      <a16:colId xmlns:a16="http://schemas.microsoft.com/office/drawing/2014/main" val="2216539784"/>
                    </a:ext>
                  </a:extLst>
                </a:gridCol>
                <a:gridCol w="2001823">
                  <a:extLst>
                    <a:ext uri="{9D8B030D-6E8A-4147-A177-3AD203B41FA5}">
                      <a16:colId xmlns:a16="http://schemas.microsoft.com/office/drawing/2014/main" val="96795330"/>
                    </a:ext>
                  </a:extLst>
                </a:gridCol>
                <a:gridCol w="2001823">
                  <a:extLst>
                    <a:ext uri="{9D8B030D-6E8A-4147-A177-3AD203B41FA5}">
                      <a16:colId xmlns:a16="http://schemas.microsoft.com/office/drawing/2014/main" val="1081654992"/>
                    </a:ext>
                  </a:extLst>
                </a:gridCol>
                <a:gridCol w="2001823">
                  <a:extLst>
                    <a:ext uri="{9D8B030D-6E8A-4147-A177-3AD203B41FA5}">
                      <a16:colId xmlns:a16="http://schemas.microsoft.com/office/drawing/2014/main" val="3146162258"/>
                    </a:ext>
                  </a:extLst>
                </a:gridCol>
              </a:tblGrid>
              <a:tr h="129614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154683"/>
                  </a:ext>
                </a:extLst>
              </a:tr>
              <a:tr h="166868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3667994"/>
                  </a:ext>
                </a:extLst>
              </a:tr>
              <a:tr h="166868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8983178"/>
                  </a:ext>
                </a:extLst>
              </a:tr>
            </a:tbl>
          </a:graphicData>
        </a:graphic>
      </p:graphicFrame>
      <p:pic>
        <p:nvPicPr>
          <p:cNvPr id="5" name="ER08r.tif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4727" y="2727859"/>
            <a:ext cx="932958" cy="9465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ER03r.tif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4975" y="2727016"/>
            <a:ext cx="831921" cy="9473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ER04r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8547" y="2727859"/>
            <a:ext cx="821734" cy="9473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ER13r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3877" y="4379706"/>
            <a:ext cx="773775" cy="9552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ER14r.tif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2057" y="2731031"/>
            <a:ext cx="997417" cy="9465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ER15r.tif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5660" y="4317252"/>
            <a:ext cx="1351092" cy="8911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ER14r.tif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43678" y="2717629"/>
            <a:ext cx="997417" cy="9465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ER13r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4047" y="4385791"/>
            <a:ext cx="773775" cy="9552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ER23r.tif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642" y="4358107"/>
            <a:ext cx="1330456" cy="9768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7" name="ER23r.tif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07161" y="4379706"/>
            <a:ext cx="1330456" cy="9768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（一）根据课程表内容，判断句子正（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has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Music,Maths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Chinese on Wednesday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has two music lessons a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doesn’t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Monday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根据实际情况，回答问题。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8313" y="3528301"/>
            <a:ext cx="366585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964708" y="151937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7542" y="21586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6125" y="279430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05858" y="454545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Music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like singing songs for my parents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根据所听对话及问题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subjects does Jack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 and 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 and Art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you, Jack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too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also like English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fun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6778" y="21290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Jane like Chinese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 is Helen good 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English, Jane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don’t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Chinese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learn about Chinese culture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778" y="8767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63713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good at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Helen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I’m not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good at English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reading English stories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6778" y="345591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543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Sam like doing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Mike’s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PE, Sam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OK, let’s go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running in the playground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1665" y="8857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 do you like best, Mike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drawing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draw nice pictures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1665" y="34484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611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1582919"/>
            <a:ext cx="5472608" cy="4743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二、从方框中选择合适的单词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并用其适当形式填空。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likes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15086" y="2132856"/>
            <a:ext cx="705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fun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我的哥哥（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弟弟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）喜欢音乐（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）。它很有趣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，由题意可知，此处说音乐（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）是有趣的。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作形容词，意为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，所以用形容词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02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938436"/>
            <a:ext cx="5472608" cy="4743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look at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93100" y="1502714"/>
            <a:ext cx="1292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to have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123891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现在是下午六点钟。到吃晚饭的时候了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，由题意可知，此处选动词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＋动词原形＋其他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，故答案为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95766" y="4066873"/>
            <a:ext cx="1401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Chinese</a:t>
            </a:r>
            <a:endParaRPr lang="zh-CN" altLang="en-US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我可以看看你的语文书吗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语文书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“Chinese book”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，故答案为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330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902" y="938436"/>
            <a:ext cx="5472608" cy="4743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English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this term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18742" y="1492515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our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11685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这是我们的新英语老师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的形容词性物主代词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故答案为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10830" y="3339062"/>
            <a:ext cx="1422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subjects</a:t>
            </a:r>
            <a:endParaRPr lang="zh-CN" altLang="en-US" dirty="0"/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400506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你这学期有多少门课程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后接可数名词复数，故答案为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45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can sing songs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歌曲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eight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Art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learn numbers and shapes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35166" y="2042918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nglish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001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彼得可以唱英文歌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38822" y="3326775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ubjects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由后句中的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可知，前句是跟科目有关，前面有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42425" y="5315816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aths</a:t>
            </a:r>
            <a:endParaRPr lang="zh-CN" altLang="en-US" dirty="0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58684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由常识可知，我们在数学课上学习数字和形状，故填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likes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reading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《三字经》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loudly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大声地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tell us a lot about plants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植物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92900" y="863607"/>
            <a:ext cx="1141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hinese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896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由后句中的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Classic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可知，此处是跟语文有关，故填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560" y="3412469"/>
            <a:ext cx="11192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cience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由后句中的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“plants and animals”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可知，此处跟科学有关，故填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7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705</Words>
  <Application>Microsoft Office PowerPoint</Application>
  <PresentationFormat>自定义</PresentationFormat>
  <Paragraphs>154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2025-06-23T09:27:16Z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